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49" r:id="rId1"/>
  </p:sldMasterIdLst>
  <p:notesMasterIdLst>
    <p:notesMasterId r:id="rId34"/>
  </p:notesMasterIdLst>
  <p:sldIdLst>
    <p:sldId id="259" r:id="rId2"/>
    <p:sldId id="300" r:id="rId3"/>
    <p:sldId id="301" r:id="rId4"/>
    <p:sldId id="295" r:id="rId5"/>
    <p:sldId id="257" r:id="rId6"/>
    <p:sldId id="258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9" r:id="rId15"/>
    <p:sldId id="288" r:id="rId16"/>
    <p:sldId id="290" r:id="rId17"/>
    <p:sldId id="286" r:id="rId18"/>
    <p:sldId id="292" r:id="rId19"/>
    <p:sldId id="293" r:id="rId20"/>
    <p:sldId id="287" r:id="rId21"/>
    <p:sldId id="291" r:id="rId22"/>
    <p:sldId id="289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94" r:id="rId31"/>
    <p:sldId id="277" r:id="rId32"/>
    <p:sldId id="298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63"/>
  </p:normalViewPr>
  <p:slideViewPr>
    <p:cSldViewPr snapToGrid="0" snapToObjects="1">
      <p:cViewPr varScale="1">
        <p:scale>
          <a:sx n="112" d="100"/>
          <a:sy n="112" d="100"/>
        </p:scale>
        <p:origin x="48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266990-C953-094A-9F8A-A0866961BFB1}" type="datetimeFigureOut">
              <a:rPr lang="en-US" smtClean="0"/>
              <a:t>7/19/19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5CD303-3D4D-5F4E-A8E8-914160735F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1382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5CD303-3D4D-5F4E-A8E8-914160735FC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8707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5CD303-3D4D-5F4E-A8E8-914160735FC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2608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5CD303-3D4D-5F4E-A8E8-914160735FC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8473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78B7F-DB86-DE4D-94EF-795C52D8FD8F}" type="datetimeFigureOut">
              <a:rPr lang="en-US" smtClean="0"/>
              <a:t>7/19/19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31446D1D-28EF-974F-A329-F112812D5F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5653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78B7F-DB86-DE4D-94EF-795C52D8FD8F}" type="datetimeFigureOut">
              <a:rPr lang="en-US" smtClean="0"/>
              <a:t>7/19/19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446D1D-28EF-974F-A329-F112812D5F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144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78B7F-DB86-DE4D-94EF-795C52D8FD8F}" type="datetimeFigureOut">
              <a:rPr lang="en-US" smtClean="0"/>
              <a:t>7/19/19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446D1D-28EF-974F-A329-F112812D5F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6859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78B7F-DB86-DE4D-94EF-795C52D8FD8F}" type="datetimeFigureOut">
              <a:rPr lang="en-US" smtClean="0"/>
              <a:t>7/19/19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446D1D-28EF-974F-A329-F112812D5F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9069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2F878B7F-DB86-DE4D-94EF-795C52D8FD8F}" type="datetimeFigureOut">
              <a:rPr lang="en-US" smtClean="0"/>
              <a:t>7/19/19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31446D1D-28EF-974F-A329-F112812D5F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175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78B7F-DB86-DE4D-94EF-795C52D8FD8F}" type="datetimeFigureOut">
              <a:rPr lang="en-US" smtClean="0"/>
              <a:t>7/19/19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446D1D-28EF-974F-A329-F112812D5F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1338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78B7F-DB86-DE4D-94EF-795C52D8FD8F}" type="datetimeFigureOut">
              <a:rPr lang="en-US" smtClean="0"/>
              <a:t>7/19/19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446D1D-28EF-974F-A329-F112812D5F76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3124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78B7F-DB86-DE4D-94EF-795C52D8FD8F}" type="datetimeFigureOut">
              <a:rPr lang="en-US" smtClean="0"/>
              <a:t>7/19/19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446D1D-28EF-974F-A329-F112812D5F76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205214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78B7F-DB86-DE4D-94EF-795C52D8FD8F}" type="datetimeFigureOut">
              <a:rPr lang="en-US" smtClean="0"/>
              <a:t>7/19/19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446D1D-28EF-974F-A329-F112812D5F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3586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78B7F-DB86-DE4D-94EF-795C52D8FD8F}" type="datetimeFigureOut">
              <a:rPr lang="en-US" smtClean="0"/>
              <a:t>7/19/19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446D1D-28EF-974F-A329-F112812D5F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0919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78B7F-DB86-DE4D-94EF-795C52D8FD8F}" type="datetimeFigureOut">
              <a:rPr lang="en-US" smtClean="0"/>
              <a:t>7/19/19</a:t>
            </a:fld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446D1D-28EF-974F-A329-F112812D5F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5311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2F878B7F-DB86-DE4D-94EF-795C52D8FD8F}" type="datetimeFigureOut">
              <a:rPr lang="en-US" smtClean="0"/>
              <a:t>7/19/19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31446D1D-28EF-974F-A329-F112812D5F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8877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0" r:id="rId1"/>
    <p:sldLayoutId id="2147483751" r:id="rId2"/>
    <p:sldLayoutId id="2147483752" r:id="rId3"/>
    <p:sldLayoutId id="2147483753" r:id="rId4"/>
    <p:sldLayoutId id="2147483754" r:id="rId5"/>
    <p:sldLayoutId id="2147483755" r:id="rId6"/>
    <p:sldLayoutId id="2147483756" r:id="rId7"/>
    <p:sldLayoutId id="2147483757" r:id="rId8"/>
    <p:sldLayoutId id="2147483758" r:id="rId9"/>
    <p:sldLayoutId id="2147483759" r:id="rId10"/>
    <p:sldLayoutId id="214748376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2649E-7251-6241-99FE-4EF4579D2D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1560" y="1374167"/>
            <a:ext cx="9966960" cy="3035808"/>
          </a:xfrm>
        </p:spPr>
        <p:txBody>
          <a:bodyPr>
            <a:normAutofit fontScale="90000"/>
          </a:bodyPr>
          <a:lstStyle/>
          <a:p>
            <a:r>
              <a:rPr lang="en-US" dirty="0"/>
              <a:t>TOP 10 LEADING </a:t>
            </a:r>
            <a:br>
              <a:rPr lang="en-US" dirty="0"/>
            </a:br>
            <a:r>
              <a:rPr lang="en-US" sz="8000" b="1" dirty="0"/>
              <a:t>CAUSES OF DEATH IN USA </a:t>
            </a:r>
            <a:r>
              <a:rPr lang="en-US" sz="5300" dirty="0"/>
              <a:t>(1999-2016)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D33712-34FE-A147-B4A3-D5B1ABEA50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02088"/>
            <a:ext cx="9144000" cy="2284412"/>
          </a:xfrm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Jose Luis </a:t>
            </a:r>
            <a:r>
              <a:rPr lang="en-US" dirty="0" err="1"/>
              <a:t>Bracho</a:t>
            </a:r>
            <a:endParaRPr lang="en-US" dirty="0"/>
          </a:p>
          <a:p>
            <a:r>
              <a:rPr lang="en-US" dirty="0"/>
              <a:t>Mariana Chavez</a:t>
            </a:r>
          </a:p>
          <a:p>
            <a:r>
              <a:rPr lang="en-US" dirty="0"/>
              <a:t>Dwight </a:t>
            </a:r>
            <a:r>
              <a:rPr lang="en-US" dirty="0" err="1"/>
              <a:t>Mauk</a:t>
            </a:r>
            <a:endParaRPr lang="en-US" dirty="0"/>
          </a:p>
          <a:p>
            <a:r>
              <a:rPr lang="en-US" dirty="0"/>
              <a:t>Robert Mabry</a:t>
            </a:r>
          </a:p>
        </p:txBody>
      </p:sp>
    </p:spTree>
    <p:extLst>
      <p:ext uri="{BB962C8B-B14F-4D97-AF65-F5344CB8AC3E}">
        <p14:creationId xmlns:p14="http://schemas.microsoft.com/office/powerpoint/2010/main" val="28326096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84F9415E-8E37-4646-961E-89C22F1E32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5912" y="1078956"/>
            <a:ext cx="9400176" cy="4700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5339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47C6032C-7BDB-B740-8FAD-5513CC3619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8430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97A54BB-CFDB-F84B-895A-7649B6752E5D}"/>
              </a:ext>
            </a:extLst>
          </p:cNvPr>
          <p:cNvSpPr/>
          <p:nvPr/>
        </p:nvSpPr>
        <p:spPr>
          <a:xfrm>
            <a:off x="391886" y="345665"/>
            <a:ext cx="10493828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/>
              <a:t>Null Hypothesis #1</a:t>
            </a:r>
          </a:p>
          <a:p>
            <a:endParaRPr lang="en-US" dirty="0"/>
          </a:p>
          <a:p>
            <a:r>
              <a:rPr lang="en-US" dirty="0"/>
              <a:t>- The trend observed on the decrease of death rate for Heart disease and Cancer (meaning, the decrease on age-adjusted death rate per 100,000 habitants) does not represent a significant improvement throughout the years.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CDD7C62A-456E-9F44-B9F7-FBB9B7694E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886" y="2161547"/>
            <a:ext cx="7340600" cy="379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8908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AE441760-9DCA-A141-BDBE-753307DC09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0" y="132446"/>
            <a:ext cx="7988300" cy="4546600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E3F96A8E-AC27-7F48-B2AD-18B8C3C4DB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350" y="4538303"/>
            <a:ext cx="7721600" cy="14097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4E70816-275A-884C-B350-2B28F109C1F4}"/>
              </a:ext>
            </a:extLst>
          </p:cNvPr>
          <p:cNvSpPr txBox="1"/>
          <p:nvPr/>
        </p:nvSpPr>
        <p:spPr>
          <a:xfrm>
            <a:off x="127001" y="6075003"/>
            <a:ext cx="10205354" cy="40011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F_onewayResult(statistic=59.02123176539099,</a:t>
            </a:r>
            <a:r>
              <a:rPr lang="en-US" sz="2000" b="1" dirty="0"/>
              <a:t>pvalue=7.776019794385112e-08</a:t>
            </a:r>
            <a:r>
              <a:rPr lang="en-US" sz="20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508723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9A71D5-1FC0-D24E-9C47-B7FE2A5CCA94}"/>
              </a:ext>
            </a:extLst>
          </p:cNvPr>
          <p:cNvSpPr/>
          <p:nvPr/>
        </p:nvSpPr>
        <p:spPr>
          <a:xfrm>
            <a:off x="366485" y="6146577"/>
            <a:ext cx="9719129" cy="400110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F_onewayResult(statistic=61.63588714863557, </a:t>
            </a:r>
            <a:r>
              <a:rPr lang="en-US" sz="2000" b="1" dirty="0"/>
              <a:t>pvalue=5.823484514575891e-08</a:t>
            </a:r>
            <a:r>
              <a:rPr lang="en-US" sz="2000" dirty="0"/>
              <a:t>)</a:t>
            </a: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2A268B59-7B51-2A4C-9267-2AB983D99B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485" y="29028"/>
            <a:ext cx="8382000" cy="4559300"/>
          </a:xfrm>
          <a:prstGeom prst="rect">
            <a:avLst/>
          </a:prstGeo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E5C3DE36-F466-2F42-8729-6B86C8FFE9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685" y="4426633"/>
            <a:ext cx="8178800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4662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F8570F3A-FD0C-4E40-97CF-77C47D110F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6221" y="2608873"/>
            <a:ext cx="4025900" cy="3937000"/>
          </a:xfrm>
          <a:prstGeom prst="rect">
            <a:avLst/>
          </a:prstGeom>
        </p:spPr>
      </p:pic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4BE14DB1-5E5A-1645-BB59-AB962F46C5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607" y="127506"/>
            <a:ext cx="6388100" cy="1130300"/>
          </a:xfrm>
          <a:prstGeom prst="rect">
            <a:avLst/>
          </a:prstGeom>
        </p:spPr>
      </p:pic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584C0A89-494C-9547-A829-FCAFF6E189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1100" y="127506"/>
            <a:ext cx="3581400" cy="2247900"/>
          </a:xfrm>
          <a:prstGeom prst="rect">
            <a:avLst/>
          </a:prstGeom>
        </p:spPr>
      </p:pic>
      <p:pic>
        <p:nvPicPr>
          <p:cNvPr id="14" name="Picture 13" descr="A screenshot of a cell phone&#10;&#10;Description automatically generated">
            <a:extLst>
              <a:ext uri="{FF2B5EF4-FFF2-40B4-BE49-F238E27FC236}">
                <a16:creationId xmlns:a16="http://schemas.microsoft.com/office/drawing/2014/main" id="{3E352958-FD3D-1B43-81FB-2D3CD9C458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608873"/>
            <a:ext cx="7531100" cy="10541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DCFDE457-699C-A943-BCB8-F469F023269E}"/>
              </a:ext>
            </a:extLst>
          </p:cNvPr>
          <p:cNvSpPr/>
          <p:nvPr/>
        </p:nvSpPr>
        <p:spPr>
          <a:xfrm>
            <a:off x="8046720" y="3063240"/>
            <a:ext cx="1622090" cy="3348990"/>
          </a:xfrm>
          <a:prstGeom prst="rect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3666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0E8D838F-D2A7-7440-A222-0FFDBCB1A3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702300" cy="5727700"/>
          </a:xfrm>
          <a:prstGeom prst="rect">
            <a:avLst/>
          </a:prstGeom>
        </p:spPr>
      </p:pic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00F41EEE-20FD-BC49-A844-3A4896DFC3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5575" y="261258"/>
            <a:ext cx="8433225" cy="3953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848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446D56CC-69C9-6B4B-9692-24CCBB0A6C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2779" y="2584886"/>
            <a:ext cx="3833321" cy="3962400"/>
          </a:xfrm>
          <a:prstGeom prst="rect">
            <a:avLst/>
          </a:prstGeom>
        </p:spPr>
      </p:pic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74238E06-A7B1-DB45-A803-352B6D0063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957" y="2789314"/>
            <a:ext cx="6438900" cy="1066800"/>
          </a:xfrm>
          <a:prstGeom prst="rect">
            <a:avLst/>
          </a:prstGeom>
        </p:spPr>
      </p:pic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46D1E6B3-E3FF-2E40-821B-AFBB758638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8357" y="136800"/>
            <a:ext cx="3225800" cy="2260600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74075F76-F2CA-4848-8ADE-E3D79AE85B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957" y="136800"/>
            <a:ext cx="5511800" cy="10414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5478A64-7D04-D840-91ED-56283743E33E}"/>
              </a:ext>
            </a:extLst>
          </p:cNvPr>
          <p:cNvSpPr/>
          <p:nvPr/>
        </p:nvSpPr>
        <p:spPr>
          <a:xfrm>
            <a:off x="8119290" y="3063240"/>
            <a:ext cx="1622090" cy="3348990"/>
          </a:xfrm>
          <a:prstGeom prst="rect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87630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D9CEC7EE-6F2C-5E49-AC5A-8ADB56FC56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207"/>
            <a:ext cx="5308600" cy="5676900"/>
          </a:xfrm>
          <a:prstGeom prst="rect">
            <a:avLst/>
          </a:prstGeom>
        </p:spPr>
      </p:pic>
      <p:pic>
        <p:nvPicPr>
          <p:cNvPr id="2" name="Picture 1" descr="A close up of a map&#10;&#10;Description automatically generated">
            <a:extLst>
              <a:ext uri="{FF2B5EF4-FFF2-40B4-BE49-F238E27FC236}">
                <a16:creationId xmlns:a16="http://schemas.microsoft.com/office/drawing/2014/main" id="{AA382AF8-C0DC-034F-B9C1-461A1F30A1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7942" y="126207"/>
            <a:ext cx="8515141" cy="4333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7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ell phone&#10;&#10;Description automatically generated">
            <a:extLst>
              <a:ext uri="{FF2B5EF4-FFF2-40B4-BE49-F238E27FC236}">
                <a16:creationId xmlns:a16="http://schemas.microsoft.com/office/drawing/2014/main" id="{5CC79EEC-79F6-E440-BAA7-CEE29C3FD4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2075" y="2611722"/>
            <a:ext cx="4038600" cy="3873500"/>
          </a:xfrm>
          <a:prstGeom prst="rect">
            <a:avLst/>
          </a:prstGeom>
        </p:spPr>
      </p:pic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BB4DA841-4EC1-5842-AD80-FA84982963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611722"/>
            <a:ext cx="8242300" cy="901700"/>
          </a:xfrm>
          <a:prstGeom prst="rect">
            <a:avLst/>
          </a:prstGeom>
        </p:spPr>
      </p:pic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A5D8D1A9-0F78-4B4D-A57E-131C7EA35A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2423" y="166004"/>
            <a:ext cx="3721100" cy="2070100"/>
          </a:xfrm>
          <a:prstGeom prst="rect">
            <a:avLst/>
          </a:prstGeom>
        </p:spPr>
      </p:pic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FF7E70C1-D205-454A-9FA9-417E25F911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00" y="114300"/>
            <a:ext cx="6438900" cy="9271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6B174C3-7624-F641-BF57-0C0F4CFCA8FC}"/>
              </a:ext>
            </a:extLst>
          </p:cNvPr>
          <p:cNvSpPr/>
          <p:nvPr/>
        </p:nvSpPr>
        <p:spPr>
          <a:xfrm>
            <a:off x="8786948" y="3034212"/>
            <a:ext cx="1387566" cy="3348990"/>
          </a:xfrm>
          <a:prstGeom prst="rect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70455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F6BB11-6410-2B44-8A98-523A5A28F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D1ED09-958B-154A-9D4D-C8D1F5F01BE4}"/>
              </a:ext>
            </a:extLst>
          </p:cNvPr>
          <p:cNvSpPr txBox="1"/>
          <p:nvPr/>
        </p:nvSpPr>
        <p:spPr>
          <a:xfrm>
            <a:off x="1063752" y="2093976"/>
            <a:ext cx="101719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To evaluate the leading causes of death in USA and their trend. </a:t>
            </a:r>
          </a:p>
        </p:txBody>
      </p:sp>
    </p:spTree>
    <p:extLst>
      <p:ext uri="{BB962C8B-B14F-4D97-AF65-F5344CB8AC3E}">
        <p14:creationId xmlns:p14="http://schemas.microsoft.com/office/powerpoint/2010/main" val="5767891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52FD117E-8777-B840-A5A5-F510AD5F64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7505"/>
            <a:ext cx="12192000" cy="6162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8703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8CA89845-0FD0-8044-9F5B-5839923F9B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613" y="327477"/>
            <a:ext cx="11441073" cy="5812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3751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029CACFE-5B61-3548-856F-3014FECF0A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063" y="501649"/>
            <a:ext cx="11849727" cy="4520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7761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042008A9-C379-4AB3-BCC0-D6AA19428CC1}"/>
              </a:ext>
            </a:extLst>
          </p:cNvPr>
          <p:cNvGrpSpPr/>
          <p:nvPr/>
        </p:nvGrpSpPr>
        <p:grpSpPr>
          <a:xfrm>
            <a:off x="435429" y="0"/>
            <a:ext cx="9042400" cy="6557596"/>
            <a:chOff x="2268415" y="984739"/>
            <a:chExt cx="7655170" cy="5656384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EF91538E-1A3D-429B-8E09-17244D27F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1346" t="20854" r="15865" b="2906"/>
            <a:stretch/>
          </p:blipFill>
          <p:spPr>
            <a:xfrm>
              <a:off x="2268415" y="1412629"/>
              <a:ext cx="7655170" cy="5228494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83BC7CB-9B86-4F16-84FB-F9478D472E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1346" t="47521" r="15865" b="46838"/>
            <a:stretch/>
          </p:blipFill>
          <p:spPr>
            <a:xfrm>
              <a:off x="2268415" y="984739"/>
              <a:ext cx="7655170" cy="3868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033671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552606F-155C-493A-94D0-076A7CFE1D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442" t="36239" r="15769" b="13162"/>
          <a:stretch/>
        </p:blipFill>
        <p:spPr>
          <a:xfrm>
            <a:off x="163844" y="155470"/>
            <a:ext cx="10863911" cy="4924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8035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F461AE1-570B-4215-8AD9-2BB2E1BF3C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600" y="914400"/>
            <a:ext cx="8940800" cy="5029200"/>
          </a:xfrm>
          <a:prstGeom prst="rect">
            <a:avLst/>
          </a:prstGeom>
          <a:ln w="28575"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2332636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/>
    </mc:Choice>
    <mc:Fallback xmlns="">
      <p:transition spd="slow" advTm="100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CDD68DFB-0E75-4E14-BF77-EF6E09ED8D0A}"/>
              </a:ext>
            </a:extLst>
          </p:cNvPr>
          <p:cNvGrpSpPr/>
          <p:nvPr/>
        </p:nvGrpSpPr>
        <p:grpSpPr>
          <a:xfrm>
            <a:off x="1625600" y="914400"/>
            <a:ext cx="8940800" cy="5029200"/>
            <a:chOff x="1625600" y="914400"/>
            <a:chExt cx="8940800" cy="502920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B576E7DE-A3C1-4807-BA28-83EA260AB2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25600" y="914400"/>
              <a:ext cx="8940800" cy="5029200"/>
            </a:xfrm>
            <a:prstGeom prst="rect">
              <a:avLst/>
            </a:prstGeom>
            <a:ln w="28575">
              <a:solidFill>
                <a:srgbClr val="00B0F0"/>
              </a:solidFill>
            </a:ln>
          </p:spPr>
        </p:pic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D8F88453-317B-4462-A1B0-F8BCB261E094}"/>
                </a:ext>
              </a:extLst>
            </p:cNvPr>
            <p:cNvGrpSpPr/>
            <p:nvPr/>
          </p:nvGrpSpPr>
          <p:grpSpPr>
            <a:xfrm>
              <a:off x="1929285" y="2893925"/>
              <a:ext cx="2773344" cy="1517980"/>
              <a:chOff x="1929285" y="2893925"/>
              <a:chExt cx="2773344" cy="1517980"/>
            </a:xfrm>
          </p:grpSpPr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AE237FF-6C21-469C-BA64-91FE4DBE6DD3}"/>
                  </a:ext>
                </a:extLst>
              </p:cNvPr>
              <p:cNvSpPr txBox="1"/>
              <p:nvPr/>
            </p:nvSpPr>
            <p:spPr>
              <a:xfrm>
                <a:off x="1929285" y="2893925"/>
                <a:ext cx="2773344" cy="15179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200000"/>
                  </a:lnSpc>
                </a:pPr>
                <a:r>
                  <a:rPr lang="en-US" sz="1200" u="sng" dirty="0"/>
                  <a:t>Heart Disease (Age-adjusted Death Rate)</a:t>
                </a:r>
              </a:p>
              <a:p>
                <a:pPr marL="171450" indent="-1714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US" sz="1200" dirty="0"/>
                  <a:t>231-280</a:t>
                </a:r>
              </a:p>
              <a:p>
                <a:pPr marL="171450" indent="-1714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US" sz="1200" dirty="0"/>
                  <a:t>181-230</a:t>
                </a:r>
              </a:p>
              <a:p>
                <a:pPr marL="171450" indent="-1714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US" sz="1200" dirty="0"/>
                  <a:t>130-180</a:t>
                </a:r>
              </a:p>
            </p:txBody>
          </p:sp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C23B9A7E-CB68-4467-ACEA-385A4E686B64}"/>
                  </a:ext>
                </a:extLst>
              </p:cNvPr>
              <p:cNvSpPr/>
              <p:nvPr/>
            </p:nvSpPr>
            <p:spPr>
              <a:xfrm>
                <a:off x="2773345" y="3502191"/>
                <a:ext cx="110531" cy="110531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784EC568-C27B-4A5D-83B9-B16C124215FA}"/>
                  </a:ext>
                </a:extLst>
              </p:cNvPr>
              <p:cNvSpPr/>
              <p:nvPr/>
            </p:nvSpPr>
            <p:spPr>
              <a:xfrm>
                <a:off x="2785073" y="3855560"/>
                <a:ext cx="110531" cy="110531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2C5B3F46-6C03-4E3D-94C0-6BAFE90119D4}"/>
                  </a:ext>
                </a:extLst>
              </p:cNvPr>
              <p:cNvSpPr/>
              <p:nvPr/>
            </p:nvSpPr>
            <p:spPr>
              <a:xfrm>
                <a:off x="2795121" y="4217298"/>
                <a:ext cx="110531" cy="110531"/>
              </a:xfrm>
              <a:prstGeom prst="ellipse">
                <a:avLst/>
              </a:prstGeom>
              <a:solidFill>
                <a:srgbClr val="FFFF00"/>
              </a:solidFill>
              <a:ln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409817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5C8BE4F-748C-4AE3-B8DA-060EA2A7B1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250" t="51453" r="15288" b="15214"/>
          <a:stretch/>
        </p:blipFill>
        <p:spPr>
          <a:xfrm>
            <a:off x="285820" y="264886"/>
            <a:ext cx="10709309" cy="3164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1928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E3ADC53-E7F9-465F-B7BE-764DF66229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1569" y="914400"/>
            <a:ext cx="8940800" cy="5029200"/>
          </a:xfrm>
          <a:prstGeom prst="rect">
            <a:avLst/>
          </a:prstGeom>
          <a:ln w="28575"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3803550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/>
    </mc:Choice>
    <mc:Fallback xmlns="">
      <p:transition spd="slow" advTm="100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46FF1D00-35F4-4F2F-8BF8-5A3EFA4DCA4E}"/>
              </a:ext>
            </a:extLst>
          </p:cNvPr>
          <p:cNvGrpSpPr/>
          <p:nvPr/>
        </p:nvGrpSpPr>
        <p:grpSpPr>
          <a:xfrm>
            <a:off x="1625600" y="914400"/>
            <a:ext cx="8940800" cy="5029200"/>
            <a:chOff x="1625600" y="914400"/>
            <a:chExt cx="8940800" cy="502920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50C0154B-810B-4C9E-A3A0-5C42524AC3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25600" y="914400"/>
              <a:ext cx="8940800" cy="5029200"/>
            </a:xfrm>
            <a:prstGeom prst="rect">
              <a:avLst/>
            </a:prstGeom>
            <a:ln w="28575">
              <a:solidFill>
                <a:srgbClr val="00B0F0"/>
              </a:solidFill>
            </a:ln>
          </p:spPr>
        </p:pic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0F4DA2D8-F695-4C61-9BB1-4117CBE2CA69}"/>
                </a:ext>
              </a:extLst>
            </p:cNvPr>
            <p:cNvGrpSpPr/>
            <p:nvPr/>
          </p:nvGrpSpPr>
          <p:grpSpPr>
            <a:xfrm>
              <a:off x="1929285" y="2893925"/>
              <a:ext cx="2773344" cy="1517980"/>
              <a:chOff x="1929285" y="2893925"/>
              <a:chExt cx="2773344" cy="1517980"/>
            </a:xfrm>
          </p:grpSpPr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04E89EE-F646-4D33-BE21-7C9DF35915FF}"/>
                  </a:ext>
                </a:extLst>
              </p:cNvPr>
              <p:cNvSpPr txBox="1"/>
              <p:nvPr/>
            </p:nvSpPr>
            <p:spPr>
              <a:xfrm>
                <a:off x="1929285" y="2893925"/>
                <a:ext cx="2773344" cy="15179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200000"/>
                  </a:lnSpc>
                </a:pPr>
                <a:r>
                  <a:rPr lang="en-US" sz="1200" u="sng" dirty="0"/>
                  <a:t>Cancer (Age-adjusted Death Rate)</a:t>
                </a:r>
              </a:p>
              <a:p>
                <a:pPr marL="171450" indent="-1714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US" sz="1200" dirty="0"/>
                  <a:t>191-220</a:t>
                </a:r>
              </a:p>
              <a:p>
                <a:pPr marL="171450" indent="-1714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US" sz="1200" dirty="0"/>
                  <a:t>161-190</a:t>
                </a:r>
              </a:p>
              <a:p>
                <a:pPr marL="171450" indent="-1714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US" sz="1200" dirty="0"/>
                  <a:t>130-160</a:t>
                </a:r>
              </a:p>
            </p:txBody>
          </p:sp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31705445-5C4E-436C-B907-8ACF17222EA2}"/>
                  </a:ext>
                </a:extLst>
              </p:cNvPr>
              <p:cNvSpPr/>
              <p:nvPr/>
            </p:nvSpPr>
            <p:spPr>
              <a:xfrm>
                <a:off x="2773345" y="3502191"/>
                <a:ext cx="110531" cy="110531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20358429-8B93-4B3E-8785-B8B9501ED2B4}"/>
                  </a:ext>
                </a:extLst>
              </p:cNvPr>
              <p:cNvSpPr/>
              <p:nvPr/>
            </p:nvSpPr>
            <p:spPr>
              <a:xfrm>
                <a:off x="2785073" y="3855560"/>
                <a:ext cx="110531" cy="110531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527B3D6F-9B05-4576-95D9-9DC41EFFFFD1}"/>
                  </a:ext>
                </a:extLst>
              </p:cNvPr>
              <p:cNvSpPr/>
              <p:nvPr/>
            </p:nvSpPr>
            <p:spPr>
              <a:xfrm>
                <a:off x="2795121" y="4217298"/>
                <a:ext cx="110531" cy="110531"/>
              </a:xfrm>
              <a:prstGeom prst="ellipse">
                <a:avLst/>
              </a:prstGeom>
              <a:solidFill>
                <a:srgbClr val="FFFF00"/>
              </a:solidFill>
              <a:ln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747878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F6BB11-6410-2B44-8A98-523A5A28F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 and data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888198-8C1E-A446-97D9-2695EA84895B}"/>
              </a:ext>
            </a:extLst>
          </p:cNvPr>
          <p:cNvSpPr txBox="1"/>
          <p:nvPr/>
        </p:nvSpPr>
        <p:spPr>
          <a:xfrm>
            <a:off x="1063752" y="2093976"/>
            <a:ext cx="10171938" cy="28067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What are the top 10 leading causes of death in USA.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Has there been any changes in the past decade?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What is the distribution per State of the most lethal diseases?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/>
          </a:p>
          <a:p>
            <a:pPr>
              <a:lnSpc>
                <a:spcPct val="150000"/>
              </a:lnSpc>
            </a:pPr>
            <a:endParaRPr lang="en-US" sz="20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698BAB3-DE73-8140-811B-B8C1DAF33DE1}"/>
              </a:ext>
            </a:extLst>
          </p:cNvPr>
          <p:cNvSpPr/>
          <p:nvPr/>
        </p:nvSpPr>
        <p:spPr>
          <a:xfrm>
            <a:off x="1063752" y="3703320"/>
            <a:ext cx="6217921" cy="7015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000" dirty="0"/>
              <a:t>How are we doing in Tennessee?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4DC8EE8-9387-6D41-8B04-0282F53065A3}"/>
              </a:ext>
            </a:extLst>
          </p:cNvPr>
          <p:cNvSpPr/>
          <p:nvPr/>
        </p:nvSpPr>
        <p:spPr>
          <a:xfrm>
            <a:off x="1124712" y="4778005"/>
            <a:ext cx="6096000" cy="1421799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Main data obtained from </a:t>
            </a:r>
            <a:r>
              <a:rPr lang="en-US" sz="2000" dirty="0" err="1"/>
              <a:t>data.gov</a:t>
            </a:r>
            <a:endParaRPr lang="en-US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States’ coordinates from </a:t>
            </a:r>
            <a:r>
              <a:rPr lang="en-US" sz="2000" dirty="0" err="1"/>
              <a:t>inkplant.com</a:t>
            </a:r>
            <a:r>
              <a:rPr lang="en-US" sz="2000" dirty="0"/>
              <a:t>/code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Average State temperature from </a:t>
            </a:r>
            <a:r>
              <a:rPr lang="en-US" sz="2000" dirty="0" err="1"/>
              <a:t>usa.com</a:t>
            </a:r>
            <a:r>
              <a:rPr lang="en-US" sz="2000" dirty="0"/>
              <a:t>/rank</a:t>
            </a:r>
          </a:p>
        </p:txBody>
      </p:sp>
    </p:spTree>
    <p:extLst>
      <p:ext uri="{BB962C8B-B14F-4D97-AF65-F5344CB8AC3E}">
        <p14:creationId xmlns:p14="http://schemas.microsoft.com/office/powerpoint/2010/main" val="1841469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5506672-34F6-4744-AD06-11F7EFDBC460}"/>
              </a:ext>
            </a:extLst>
          </p:cNvPr>
          <p:cNvSpPr/>
          <p:nvPr/>
        </p:nvSpPr>
        <p:spPr>
          <a:xfrm>
            <a:off x="391886" y="345665"/>
            <a:ext cx="10493828" cy="1261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/>
              <a:t>Null Hypothesis #2</a:t>
            </a:r>
          </a:p>
          <a:p>
            <a:endParaRPr lang="en-US" dirty="0"/>
          </a:p>
          <a:p>
            <a:r>
              <a:rPr lang="en-US" dirty="0"/>
              <a:t>- The death rate due to suicide is not significantly related to states with lower temperatures through the year.</a:t>
            </a:r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AE819B47-11CB-7844-9090-BBFC721695BC}"/>
              </a:ext>
            </a:extLst>
          </p:cNvPr>
          <p:cNvSpPr txBox="1">
            <a:spLocks/>
          </p:cNvSpPr>
          <p:nvPr/>
        </p:nvSpPr>
        <p:spPr>
          <a:xfrm>
            <a:off x="380999" y="2218937"/>
            <a:ext cx="3810001" cy="75313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Code and Analysis</a:t>
            </a:r>
          </a:p>
        </p:txBody>
      </p:sp>
      <p:pic>
        <p:nvPicPr>
          <p:cNvPr id="4" name="Content Placeholder 6">
            <a:extLst>
              <a:ext uri="{FF2B5EF4-FFF2-40B4-BE49-F238E27FC236}">
                <a16:creationId xmlns:a16="http://schemas.microsoft.com/office/drawing/2014/main" id="{074B1C70-A4FB-244F-8EDD-3D59F31A0D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51" y="2972076"/>
            <a:ext cx="5724349" cy="2555293"/>
          </a:xfrm>
          <a:prstGeom prst="rect">
            <a:avLst/>
          </a:prstGeom>
        </p:spPr>
      </p:pic>
      <p:pic>
        <p:nvPicPr>
          <p:cNvPr id="5" name="Content Placeholder 7">
            <a:extLst>
              <a:ext uri="{FF2B5EF4-FFF2-40B4-BE49-F238E27FC236}">
                <a16:creationId xmlns:a16="http://schemas.microsoft.com/office/drawing/2014/main" id="{72658980-5179-A048-86C5-03928CDFDB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8800" y="2413267"/>
            <a:ext cx="6208485" cy="4099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2042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4C9C2-9ED2-4F94-B468-FDD52ECF4B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754" y="0"/>
            <a:ext cx="10058400" cy="1609344"/>
          </a:xfrm>
        </p:spPr>
        <p:txBody>
          <a:bodyPr/>
          <a:lstStyle/>
          <a:p>
            <a:r>
              <a:rPr lang="en-US" dirty="0"/>
              <a:t>Suicide by State (Hot vs Cold)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548E741-E9B4-4A04-849F-0DF705CA2F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754" y="1225763"/>
            <a:ext cx="10626677" cy="5313339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97AD84B-3706-6746-AB48-EAF5ADC32A0F}"/>
              </a:ext>
            </a:extLst>
          </p:cNvPr>
          <p:cNvSpPr/>
          <p:nvPr/>
        </p:nvSpPr>
        <p:spPr>
          <a:xfrm>
            <a:off x="660400" y="6138992"/>
            <a:ext cx="9952623" cy="400110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 algn="ctr"/>
            <a:r>
              <a:rPr lang="en-US" sz="2000" dirty="0" err="1"/>
              <a:t>F_onewayResult</a:t>
            </a:r>
            <a:r>
              <a:rPr lang="en-US" sz="2000" dirty="0"/>
              <a:t>(statistic=0.021475903007916908, </a:t>
            </a:r>
            <a:r>
              <a:rPr lang="en-US" sz="2000" b="1" dirty="0" err="1"/>
              <a:t>pvalue</a:t>
            </a:r>
            <a:r>
              <a:rPr lang="en-US" sz="2000" b="1" dirty="0"/>
              <a:t>=0.8840911850460149</a:t>
            </a:r>
            <a:r>
              <a:rPr lang="en-US" sz="20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271666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BA4321-82A0-F64D-A74A-6165DFF49A0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2018015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ell phone&#10;&#10;Description automatically generated">
            <a:extLst>
              <a:ext uri="{FF2B5EF4-FFF2-40B4-BE49-F238E27FC236}">
                <a16:creationId xmlns:a16="http://schemas.microsoft.com/office/drawing/2014/main" id="{25A86533-A523-2242-9C67-3F3B9A196B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372" y="127000"/>
            <a:ext cx="9795022" cy="383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6839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66369481-367E-8147-8A43-09FD19AC3D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56" y="134256"/>
            <a:ext cx="10829245" cy="5250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3056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9122842E-36C2-7442-9F1A-A26BCCEF89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50" y="109768"/>
            <a:ext cx="12026900" cy="626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1648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91F124E4-473A-9F4C-949B-9E58757B63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0960100" cy="2578100"/>
          </a:xfrm>
          <a:prstGeom prst="rect">
            <a:avLst/>
          </a:prstGeom>
        </p:spPr>
      </p:pic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F2C6AA8C-69DF-5543-8562-114206C1A2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3998" y="2321196"/>
            <a:ext cx="9595757" cy="4323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4160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47BCCA2B-FE6D-C047-949A-215D8D7245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432"/>
            <a:ext cx="12192000" cy="6803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6209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F7244F8A-01FC-E441-8857-E4B7EC6CB6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279" y="3579000"/>
            <a:ext cx="8216900" cy="2082800"/>
          </a:xfrm>
          <a:prstGeom prst="rect">
            <a:avLst/>
          </a:prstGeom>
        </p:spPr>
      </p:pic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6E0A3BBE-20CF-A44C-A289-E5928E8B1D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279" y="124600"/>
            <a:ext cx="7175500" cy="345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54006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{8D15E97B-801E-944F-8F0A-371678DFA748}tf10001070</Template>
  <TotalTime>187</TotalTime>
  <Words>232</Words>
  <Application>Microsoft Macintosh PowerPoint</Application>
  <PresentationFormat>Widescreen</PresentationFormat>
  <Paragraphs>40</Paragraphs>
  <Slides>32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9" baseType="lpstr">
      <vt:lpstr>Arial</vt:lpstr>
      <vt:lpstr>Calibri</vt:lpstr>
      <vt:lpstr>Rockwell</vt:lpstr>
      <vt:lpstr>Rockwell Condensed</vt:lpstr>
      <vt:lpstr>Rockwell Extra Bold</vt:lpstr>
      <vt:lpstr>Wingdings</vt:lpstr>
      <vt:lpstr>Wood Type</vt:lpstr>
      <vt:lpstr>TOP 10 LEADING  CAUSES OF DEATH IN USA (1999-2016)</vt:lpstr>
      <vt:lpstr>motivation</vt:lpstr>
      <vt:lpstr>Questions and data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Suicide by State (Hot vs Cold)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TOP 10 LEADING  CAUSES OF DEATH IN USA  (1999-2016)</dc:title>
  <dc:creator>Giovanni Davogustto</dc:creator>
  <cp:lastModifiedBy>Giovanni Davogustto</cp:lastModifiedBy>
  <cp:revision>37</cp:revision>
  <dcterms:created xsi:type="dcterms:W3CDTF">2019-07-19T01:04:08Z</dcterms:created>
  <dcterms:modified xsi:type="dcterms:W3CDTF">2019-07-19T19:22:20Z</dcterms:modified>
</cp:coreProperties>
</file>